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Fira Sans"/>
      <p:regular r:id="rId31"/>
      <p:bold r:id="rId32"/>
      <p:italic r:id="rId33"/>
      <p:boldItalic r:id="rId34"/>
    </p:embeddedFont>
    <p:embeddedFont>
      <p:font typeface="Lexen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-italic.fntdata"/><Relationship Id="rId10" Type="http://schemas.openxmlformats.org/officeDocument/2006/relationships/slide" Target="slides/slide5.xml"/><Relationship Id="rId32" Type="http://schemas.openxmlformats.org/officeDocument/2006/relationships/font" Target="fonts/FiraSans-bold.fntdata"/><Relationship Id="rId13" Type="http://schemas.openxmlformats.org/officeDocument/2006/relationships/slide" Target="slides/slide8.xml"/><Relationship Id="rId35" Type="http://schemas.openxmlformats.org/officeDocument/2006/relationships/font" Target="fonts/Lexend-regular.fntdata"/><Relationship Id="rId12" Type="http://schemas.openxmlformats.org/officeDocument/2006/relationships/slide" Target="slides/slide7.xml"/><Relationship Id="rId34" Type="http://schemas.openxmlformats.org/officeDocument/2006/relationships/font" Target="fonts/Fira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exen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fbcdb779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fbcdb779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cf1b9780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cf1b9780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cf1b9780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cf1b978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c54fca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c54fca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c521d848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c521d848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c521d848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c521d848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c521d848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c521d848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c521d848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3c521d848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1d0b4371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1d0b437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3a3282e0c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3a3282e0c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1d0b4371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1d0b4371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3e1b8cb7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83e1b8cb7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a3282e0c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3a3282e0c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2dae4e60c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32dae4e60c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7768e51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7768e51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a3282e0c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a3282e0c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c521d848e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c521d848e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a3282e0c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a3282e0c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c521d848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c521d848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cf1b978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cf1b97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cf1b9780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cf1b9780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892300" y="4803075"/>
            <a:ext cx="251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272025" y="960300"/>
            <a:ext cx="66405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0068B4"/>
                </a:solidFill>
                <a:latin typeface="Fira Sans"/>
                <a:ea typeface="Fira Sans"/>
                <a:cs typeface="Fira Sans"/>
                <a:sym typeface="Fira Sans"/>
              </a:rPr>
              <a:t>Simulation Project</a:t>
            </a:r>
            <a:endParaRPr b="1" sz="3300">
              <a:solidFill>
                <a:srgbClr val="0068B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Fira Sans"/>
                <a:ea typeface="Fira Sans"/>
                <a:cs typeface="Fira Sans"/>
                <a:sym typeface="Fira Sans"/>
              </a:rPr>
              <a:t>Team B</a:t>
            </a:r>
            <a:endParaRPr sz="2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Fira Sans"/>
                <a:ea typeface="Fira Sans"/>
                <a:cs typeface="Fira Sans"/>
                <a:sym typeface="Fira Sans"/>
              </a:rPr>
              <a:t>Improve Throughput of the Main Road</a:t>
            </a:r>
            <a:endParaRPr sz="24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Hannoversche Str. / Diesdorfer / Ummendorfer Str. 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0068B4"/>
                </a:solidFill>
                <a:latin typeface="Fira Sans"/>
                <a:ea typeface="Fira Sans"/>
                <a:cs typeface="Fira Sans"/>
                <a:sym typeface="Fira Sans"/>
              </a:rPr>
              <a:t>Milestone 3</a:t>
            </a:r>
            <a:endParaRPr sz="3300">
              <a:solidFill>
                <a:srgbClr val="0068B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Fira Sans"/>
                <a:ea typeface="Fira Sans"/>
                <a:cs typeface="Fira Sans"/>
                <a:sym typeface="Fira Sans"/>
              </a:rPr>
              <a:t>Presented by</a:t>
            </a:r>
            <a:r>
              <a:rPr lang="en-GB" sz="230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3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Fira Sans"/>
                <a:ea typeface="Fira Sans"/>
                <a:cs typeface="Fira Sans"/>
                <a:sym typeface="Fira Sans"/>
              </a:rPr>
              <a:t>Rahul Pothanchery</a:t>
            </a:r>
            <a:endParaRPr sz="23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8788450" y="4788675"/>
            <a:ext cx="41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22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2"/>
          <p:cNvSpPr txBox="1"/>
          <p:nvPr/>
        </p:nvSpPr>
        <p:spPr>
          <a:xfrm>
            <a:off x="374625" y="1004475"/>
            <a:ext cx="767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Petrinet - </a:t>
            </a:r>
            <a:r>
              <a:rPr b="1"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Hannoversche Stra</a:t>
            </a:r>
            <a:r>
              <a:rPr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ß</a:t>
            </a:r>
            <a:r>
              <a:rPr b="1"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and Kümmelsberg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0" y="105850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426375" y="16206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467775" y="1620600"/>
            <a:ext cx="5878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4">
            <a:alphaModFix/>
          </a:blip>
          <a:srcRect b="9859" l="3565" r="1863" t="9722"/>
          <a:stretch/>
        </p:blipFill>
        <p:spPr>
          <a:xfrm>
            <a:off x="426375" y="1556500"/>
            <a:ext cx="3818827" cy="28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550" y="1404225"/>
            <a:ext cx="4069899" cy="32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091812" y="287538"/>
            <a:ext cx="938750" cy="10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 rot="-649839">
            <a:off x="579119" y="3543350"/>
            <a:ext cx="1040942" cy="2770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Hannoversche Str</a:t>
            </a:r>
            <a:endParaRPr b="1" i="1" sz="600">
              <a:solidFill>
                <a:schemeClr val="lt1"/>
              </a:solidFill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2959750" y="3328375"/>
            <a:ext cx="106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Kümmelsberg</a:t>
            </a:r>
            <a:endParaRPr b="1" i="1"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8695300" y="4803075"/>
            <a:ext cx="448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1" name="Google Shape;211;p23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426375" y="16206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467775" y="1620600"/>
            <a:ext cx="5878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359587" y="244612"/>
            <a:ext cx="628050" cy="7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2533075" y="3238425"/>
            <a:ext cx="66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825" y="960300"/>
            <a:ext cx="8611550" cy="38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8778100" y="4803075"/>
            <a:ext cx="366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6" name="Google Shape;226;p24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4"/>
          <p:cNvSpPr txBox="1"/>
          <p:nvPr/>
        </p:nvSpPr>
        <p:spPr>
          <a:xfrm>
            <a:off x="381000" y="1036500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Primary events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426375" y="16206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467775" y="1544400"/>
            <a:ext cx="6737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Arrival of vehicles/pedestrians/trams  -  stochastic 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Traffic signals changing colors  -  deterministic 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381000" y="2618138"/>
            <a:ext cx="276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Secondary events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467775" y="3222700"/>
            <a:ext cx="8600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Vehicles/pedestrians/trams moving to the next place  -  stochastic 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Vehicles/pedestrians/trams </a:t>
            </a: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exiting the system  -  stochastic 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8788450" y="4803075"/>
            <a:ext cx="3555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1" name="Google Shape;241;p25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5"/>
          <p:cNvSpPr txBox="1"/>
          <p:nvPr/>
        </p:nvSpPr>
        <p:spPr>
          <a:xfrm>
            <a:off x="381000" y="1036500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Data required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426375" y="16206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 txBox="1"/>
          <p:nvPr/>
        </p:nvSpPr>
        <p:spPr>
          <a:xfrm>
            <a:off x="509175" y="1620600"/>
            <a:ext cx="78588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Inter-arrival time of vehicles/trams/pedestrians on all nodes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Average length of vehicles 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Capacities of places 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Probability of vehicles turning to different lanes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Average no. of vehicles exiting the nodes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Average time spent by vehicles in the system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 txBox="1"/>
          <p:nvPr/>
        </p:nvSpPr>
        <p:spPr>
          <a:xfrm>
            <a:off x="8757400" y="4803075"/>
            <a:ext cx="386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4" name="Google Shape;254;p26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6"/>
          <p:cNvSpPr txBox="1"/>
          <p:nvPr/>
        </p:nvSpPr>
        <p:spPr>
          <a:xfrm>
            <a:off x="381000" y="1036500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Quantities used as simulation results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426375" y="16206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 txBox="1"/>
          <p:nvPr/>
        </p:nvSpPr>
        <p:spPr>
          <a:xfrm>
            <a:off x="509175" y="1620600"/>
            <a:ext cx="72963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Average no. of vehicles entering and exiting the nodes per unit time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Average total time spent by vehicles in the system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8747050" y="4803075"/>
            <a:ext cx="396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27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7"/>
          <p:cNvSpPr txBox="1"/>
          <p:nvPr/>
        </p:nvSpPr>
        <p:spPr>
          <a:xfrm>
            <a:off x="381000" y="1036500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Experiments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426375" y="16206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 txBox="1"/>
          <p:nvPr/>
        </p:nvSpPr>
        <p:spPr>
          <a:xfrm>
            <a:off x="509175" y="1620600"/>
            <a:ext cx="58782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Removing a traffic signal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Combining the tram line into one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Subway for pedestrians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Optimizing the traffic signals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8778100" y="4803075"/>
            <a:ext cx="366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0" name="Google Shape;280;p28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8"/>
          <p:cNvSpPr txBox="1"/>
          <p:nvPr/>
        </p:nvSpPr>
        <p:spPr>
          <a:xfrm>
            <a:off x="246475" y="912325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Fira Sans"/>
                <a:ea typeface="Fira Sans"/>
                <a:cs typeface="Fira Sans"/>
                <a:sym typeface="Fira Sans"/>
              </a:rPr>
              <a:t>Project Cost</a:t>
            </a:r>
            <a:endParaRPr b="1" sz="21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825" y="1503000"/>
            <a:ext cx="5118352" cy="29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8778100" y="4803075"/>
            <a:ext cx="366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17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2" name="Google Shape;292;p29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9"/>
          <p:cNvSpPr txBox="1"/>
          <p:nvPr/>
        </p:nvSpPr>
        <p:spPr>
          <a:xfrm>
            <a:off x="246475" y="850250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Fira Sans"/>
                <a:ea typeface="Fira Sans"/>
                <a:cs typeface="Fira Sans"/>
                <a:sym typeface="Fira Sans"/>
              </a:rPr>
              <a:t>Revised </a:t>
            </a:r>
            <a:r>
              <a:rPr b="1" lang="en-GB" sz="2100">
                <a:latin typeface="Fira Sans"/>
                <a:ea typeface="Fira Sans"/>
                <a:cs typeface="Fira Sans"/>
                <a:sym typeface="Fira Sans"/>
              </a:rPr>
              <a:t>Project Cost</a:t>
            </a:r>
            <a:endParaRPr b="1" sz="21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9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850" y="1358150"/>
            <a:ext cx="7695274" cy="34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8767750" y="4803075"/>
            <a:ext cx="376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18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4" name="Google Shape;304;p30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0"/>
          <p:cNvSpPr txBox="1"/>
          <p:nvPr/>
        </p:nvSpPr>
        <p:spPr>
          <a:xfrm>
            <a:off x="123100" y="960300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Fira Sans"/>
                <a:ea typeface="Fira Sans"/>
                <a:cs typeface="Fira Sans"/>
                <a:sym typeface="Fira Sans"/>
              </a:rPr>
              <a:t>Project Progress</a:t>
            </a:r>
            <a:endParaRPr b="1" sz="21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375" y="1566300"/>
            <a:ext cx="6105975" cy="26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 txBox="1"/>
          <p:nvPr/>
        </p:nvSpPr>
        <p:spPr>
          <a:xfrm>
            <a:off x="8767750" y="4803075"/>
            <a:ext cx="376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" name="Google Shape;316;p31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31"/>
          <p:cNvSpPr txBox="1"/>
          <p:nvPr/>
        </p:nvSpPr>
        <p:spPr>
          <a:xfrm>
            <a:off x="123100" y="960300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Fira Sans"/>
                <a:ea typeface="Fira Sans"/>
                <a:cs typeface="Fira Sans"/>
                <a:sym typeface="Fira Sans"/>
              </a:rPr>
              <a:t>Revised </a:t>
            </a:r>
            <a:r>
              <a:rPr b="1" lang="en-GB" sz="2100">
                <a:latin typeface="Fira Sans"/>
                <a:ea typeface="Fira Sans"/>
                <a:cs typeface="Fira Sans"/>
                <a:sym typeface="Fira Sans"/>
              </a:rPr>
              <a:t>Project Progress</a:t>
            </a:r>
            <a:endParaRPr b="1" sz="21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250" y="1468200"/>
            <a:ext cx="6183598" cy="30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8892300" y="4803075"/>
            <a:ext cx="251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 txBox="1"/>
          <p:nvPr/>
        </p:nvSpPr>
        <p:spPr>
          <a:xfrm>
            <a:off x="700100" y="868038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Overview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0" y="93950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90325" y="972850"/>
            <a:ext cx="4141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AutoNum type="arabicPeriod"/>
            </a:pPr>
            <a:r>
              <a:rPr lang="en-GB" sz="1800">
                <a:latin typeface="Fira Sans"/>
                <a:ea typeface="Fira Sans"/>
                <a:cs typeface="Fira Sans"/>
                <a:sym typeface="Fira Sans"/>
              </a:rPr>
              <a:t>Project Schedule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AutoNum type="arabicPeriod"/>
            </a:pPr>
            <a:r>
              <a:rPr lang="en-GB" sz="1800">
                <a:latin typeface="Fira Sans"/>
                <a:ea typeface="Fira Sans"/>
                <a:cs typeface="Fira Sans"/>
                <a:sym typeface="Fira Sans"/>
              </a:rPr>
              <a:t>Events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AutoNum type="arabicPeriod"/>
            </a:pPr>
            <a:r>
              <a:rPr lang="en-GB" sz="1800">
                <a:latin typeface="Fira Sans"/>
                <a:ea typeface="Fira Sans"/>
                <a:cs typeface="Fira Sans"/>
                <a:sym typeface="Fira Sans"/>
              </a:rPr>
              <a:t>Assumptions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AutoNum type="arabicPeriod"/>
            </a:pPr>
            <a:r>
              <a:rPr lang="en-GB" sz="1800">
                <a:latin typeface="Fira Sans"/>
                <a:ea typeface="Fira Sans"/>
                <a:cs typeface="Fira Sans"/>
                <a:sym typeface="Fira Sans"/>
              </a:rPr>
              <a:t>Petrinet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AutoNum type="arabicPeriod"/>
            </a:pPr>
            <a:r>
              <a:rPr lang="en-GB" sz="1800">
                <a:latin typeface="Fira Sans"/>
                <a:ea typeface="Fira Sans"/>
                <a:cs typeface="Fira Sans"/>
                <a:sym typeface="Fira Sans"/>
              </a:rPr>
              <a:t>Data Required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AutoNum type="arabicPeriod"/>
            </a:pPr>
            <a:r>
              <a:rPr lang="en-GB" sz="1800">
                <a:latin typeface="Fira Sans"/>
                <a:ea typeface="Fira Sans"/>
                <a:cs typeface="Fira Sans"/>
                <a:sym typeface="Fira Sans"/>
              </a:rPr>
              <a:t>Experiments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AutoNum type="arabicPeriod"/>
            </a:pPr>
            <a:r>
              <a:rPr lang="en-GB" sz="1800">
                <a:latin typeface="Fira Sans"/>
                <a:ea typeface="Fira Sans"/>
                <a:cs typeface="Fira Sans"/>
                <a:sym typeface="Fira Sans"/>
              </a:rPr>
              <a:t>Quantities used for results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AutoNum type="arabicPeriod"/>
            </a:pPr>
            <a:r>
              <a:rPr lang="en-GB" sz="1800">
                <a:latin typeface="Fira Sans"/>
                <a:ea typeface="Fira Sans"/>
                <a:cs typeface="Fira Sans"/>
                <a:sym typeface="Fira Sans"/>
              </a:rPr>
              <a:t>Lessons Learned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8773425" y="4803075"/>
            <a:ext cx="3705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32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2"/>
          <p:cNvSpPr txBox="1"/>
          <p:nvPr/>
        </p:nvSpPr>
        <p:spPr>
          <a:xfrm>
            <a:off x="381000" y="1036500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Fira Sans"/>
                <a:ea typeface="Fira Sans"/>
                <a:cs typeface="Fira Sans"/>
                <a:sym typeface="Fira Sans"/>
              </a:rPr>
              <a:t>Lessons Learned</a:t>
            </a:r>
            <a:endParaRPr b="1" sz="21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299625" y="1601475"/>
            <a:ext cx="847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❖"/>
            </a:pPr>
            <a:r>
              <a:rPr lang="en-GB" sz="1600">
                <a:latin typeface="Fira Sans"/>
                <a:ea typeface="Fira Sans"/>
                <a:cs typeface="Fira Sans"/>
                <a:sym typeface="Fira Sans"/>
              </a:rPr>
              <a:t>Model a real life system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❖"/>
            </a:pPr>
            <a:r>
              <a:rPr lang="en-GB" sz="1600">
                <a:latin typeface="Fira Sans"/>
                <a:ea typeface="Fira Sans"/>
                <a:cs typeface="Fira Sans"/>
                <a:sym typeface="Fira Sans"/>
              </a:rPr>
              <a:t>Model should be flexible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❖"/>
            </a:pPr>
            <a:r>
              <a:rPr lang="en-GB" sz="1600">
                <a:latin typeface="Fira Sans"/>
                <a:ea typeface="Fira Sans"/>
                <a:cs typeface="Fira Sans"/>
                <a:sym typeface="Fira Sans"/>
              </a:rPr>
              <a:t>Stepping stone for the project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❖"/>
            </a:pPr>
            <a:r>
              <a:rPr lang="en-GB" sz="1600">
                <a:latin typeface="Fira Sans"/>
                <a:ea typeface="Fira Sans"/>
                <a:cs typeface="Fira Sans"/>
                <a:sym typeface="Fira Sans"/>
              </a:rPr>
              <a:t>Teamwork improves quality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33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3"/>
          <p:cNvSpPr txBox="1"/>
          <p:nvPr/>
        </p:nvSpPr>
        <p:spPr>
          <a:xfrm>
            <a:off x="549175" y="960288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41" name="Google Shape;3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 txBox="1"/>
          <p:nvPr/>
        </p:nvSpPr>
        <p:spPr>
          <a:xfrm>
            <a:off x="855325" y="1869400"/>
            <a:ext cx="75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8773325" y="4803075"/>
            <a:ext cx="370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1404625" y="2020813"/>
            <a:ext cx="6640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900">
                <a:solidFill>
                  <a:srgbClr val="0068B4"/>
                </a:solidFill>
                <a:latin typeface="Fira Sans"/>
                <a:ea typeface="Fira Sans"/>
                <a:cs typeface="Fira Sans"/>
                <a:sym typeface="Fira Sans"/>
              </a:rPr>
              <a:t>Thank You</a:t>
            </a:r>
            <a:endParaRPr b="1" sz="3900">
              <a:solidFill>
                <a:srgbClr val="0068B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Questions?</a:t>
            </a:r>
            <a:endParaRPr b="1" sz="2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5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 txBox="1"/>
          <p:nvPr/>
        </p:nvSpPr>
        <p:spPr>
          <a:xfrm>
            <a:off x="549175" y="884088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55325" y="1869400"/>
            <a:ext cx="75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773325" y="4803075"/>
            <a:ext cx="370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0" y="861750"/>
            <a:ext cx="3872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latin typeface="Fira Sans"/>
                <a:ea typeface="Fira Sans"/>
                <a:cs typeface="Fira Sans"/>
                <a:sym typeface="Fira Sans"/>
              </a:rPr>
              <a:t>Project Schedule</a:t>
            </a:r>
            <a:endParaRPr b="1" sz="19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267600"/>
            <a:ext cx="8905974" cy="34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6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 txBox="1"/>
          <p:nvPr/>
        </p:nvSpPr>
        <p:spPr>
          <a:xfrm>
            <a:off x="549175" y="884088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855325" y="1869400"/>
            <a:ext cx="75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8773325" y="4803075"/>
            <a:ext cx="370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0" y="861750"/>
            <a:ext cx="3872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latin typeface="Fira Sans"/>
                <a:ea typeface="Fira Sans"/>
                <a:cs typeface="Fira Sans"/>
                <a:sym typeface="Fira Sans"/>
              </a:rPr>
              <a:t>Project Schedule (Contd.)</a:t>
            </a:r>
            <a:endParaRPr b="1" sz="19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0425"/>
            <a:ext cx="8904448" cy="34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8892300" y="4803075"/>
            <a:ext cx="251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7"/>
          <p:cNvSpPr txBox="1"/>
          <p:nvPr/>
        </p:nvSpPr>
        <p:spPr>
          <a:xfrm>
            <a:off x="840325" y="822475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System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0" y="77787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26375" y="16206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467775" y="1620600"/>
            <a:ext cx="5878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10094" l="4109" r="2274" t="8299"/>
          <a:stretch/>
        </p:blipFill>
        <p:spPr>
          <a:xfrm>
            <a:off x="747200" y="1306200"/>
            <a:ext cx="7399598" cy="343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8636850" y="663775"/>
            <a:ext cx="1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7903650" y="304925"/>
            <a:ext cx="4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7950150" y="1132175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7356450" y="668575"/>
            <a:ext cx="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091812" y="287538"/>
            <a:ext cx="938750" cy="10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 rot="-4635187">
            <a:off x="815462" y="3522195"/>
            <a:ext cx="2257026" cy="3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BFBFB"/>
                </a:solidFill>
              </a:rPr>
              <a:t>Große Diesdorfer</a:t>
            </a:r>
            <a:r>
              <a:rPr b="1" lang="en-GB" sz="1200">
                <a:solidFill>
                  <a:srgbClr val="FF0000"/>
                </a:solidFill>
              </a:rPr>
              <a:t> 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121" name="Google Shape;121;p17"/>
          <p:cNvSpPr txBox="1"/>
          <p:nvPr/>
        </p:nvSpPr>
        <p:spPr>
          <a:xfrm rot="-185519">
            <a:off x="3178351" y="1887759"/>
            <a:ext cx="2452771" cy="3695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Hannoversche Straße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2" name="Google Shape;122;p17"/>
          <p:cNvSpPr txBox="1"/>
          <p:nvPr/>
        </p:nvSpPr>
        <p:spPr>
          <a:xfrm rot="-330255">
            <a:off x="646839" y="3227193"/>
            <a:ext cx="2511480" cy="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BFBFB"/>
                </a:solidFill>
              </a:rPr>
              <a:t>Diesdorfer Grasweg</a:t>
            </a:r>
            <a:endParaRPr b="1" sz="1200">
              <a:solidFill>
                <a:srgbClr val="FBFBFB"/>
              </a:solidFill>
            </a:endParaRPr>
          </a:p>
        </p:txBody>
      </p:sp>
      <p:sp>
        <p:nvSpPr>
          <p:cNvPr id="123" name="Google Shape;123;p17"/>
          <p:cNvSpPr txBox="1"/>
          <p:nvPr/>
        </p:nvSpPr>
        <p:spPr>
          <a:xfrm rot="-5729560">
            <a:off x="1506168" y="1254540"/>
            <a:ext cx="1914993" cy="369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BFBFB"/>
                </a:solidFill>
              </a:rPr>
              <a:t>Ummendorfer </a:t>
            </a:r>
            <a:endParaRPr b="1" sz="1200">
              <a:solidFill>
                <a:srgbClr val="FBFBFB"/>
              </a:solidFill>
            </a:endParaRPr>
          </a:p>
        </p:txBody>
      </p:sp>
      <p:sp>
        <p:nvSpPr>
          <p:cNvPr id="124" name="Google Shape;124;p17"/>
          <p:cNvSpPr txBox="1"/>
          <p:nvPr/>
        </p:nvSpPr>
        <p:spPr>
          <a:xfrm rot="135065">
            <a:off x="6988640" y="1660038"/>
            <a:ext cx="2016356" cy="3693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BFBFB"/>
                </a:solidFill>
              </a:rPr>
              <a:t>Kümmelsberg</a:t>
            </a:r>
            <a:endParaRPr b="1" sz="1200">
              <a:solidFill>
                <a:srgbClr val="FBFBF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8892300" y="4803075"/>
            <a:ext cx="251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1" name="Google Shape;131;p18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8"/>
          <p:cNvSpPr txBox="1"/>
          <p:nvPr/>
        </p:nvSpPr>
        <p:spPr>
          <a:xfrm>
            <a:off x="381000" y="1036500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Events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26375" y="16206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581625" y="1763475"/>
            <a:ext cx="5878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Arrival of vehicles/pedestrians/trams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Traffic signals changing colors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Vehicles/pedestrians/trams moving to the next place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Vehicles/pedestrians/tram </a:t>
            </a: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exiting</a:t>
            </a: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 the system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8892300" y="4803075"/>
            <a:ext cx="251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9"/>
          <p:cNvSpPr txBox="1"/>
          <p:nvPr/>
        </p:nvSpPr>
        <p:spPr>
          <a:xfrm>
            <a:off x="426375" y="960300"/>
            <a:ext cx="664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Assumptions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426375" y="16206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467775" y="1620600"/>
            <a:ext cx="66855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Pedestrians crossings functioning on timings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No vehicle movement to and from Hemsdorfer stra</a:t>
            </a:r>
            <a:r>
              <a:rPr lang="en-GB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ß</a:t>
            </a: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e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Traffic lights functioning based on fixed timings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❖"/>
            </a:pPr>
            <a:r>
              <a:rPr lang="en-GB" sz="1700">
                <a:latin typeface="Fira Sans"/>
                <a:ea typeface="Fira Sans"/>
                <a:cs typeface="Fira Sans"/>
                <a:sym typeface="Fira Sans"/>
              </a:rPr>
              <a:t>Everybody obeys the rules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8892300" y="4803075"/>
            <a:ext cx="251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20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0"/>
          <p:cNvSpPr txBox="1"/>
          <p:nvPr/>
        </p:nvSpPr>
        <p:spPr>
          <a:xfrm>
            <a:off x="107250" y="887850"/>
            <a:ext cx="773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Petrinet - Gro</a:t>
            </a:r>
            <a:r>
              <a:rPr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ß</a:t>
            </a: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e Diesdorfer Stra</a:t>
            </a:r>
            <a:r>
              <a:rPr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ß</a:t>
            </a: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e and Diesdorfer Grasweg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5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426375" y="16206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467775" y="1620600"/>
            <a:ext cx="5878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b="9655" l="5128" r="23437" t="7958"/>
          <a:stretch/>
        </p:blipFill>
        <p:spPr>
          <a:xfrm>
            <a:off x="374625" y="1495650"/>
            <a:ext cx="3736027" cy="29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5">
            <a:alphaModFix/>
          </a:blip>
          <a:srcRect b="2771" l="0" r="0" t="0"/>
          <a:stretch/>
        </p:blipFill>
        <p:spPr>
          <a:xfrm>
            <a:off x="4572000" y="1395750"/>
            <a:ext cx="4320299" cy="3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091812" y="287538"/>
            <a:ext cx="938750" cy="10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 rot="-331652">
            <a:off x="292629" y="1757658"/>
            <a:ext cx="2859095" cy="2769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Diesdorfer Grasweg </a:t>
            </a:r>
            <a:endParaRPr b="1" i="1" sz="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 rot="-5399210">
            <a:off x="1718718" y="3605113"/>
            <a:ext cx="130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Große Diesdorfer Str.</a:t>
            </a:r>
            <a:endParaRPr b="1" i="1"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/>
          <p:nvPr/>
        </p:nvSpPr>
        <p:spPr>
          <a:xfrm>
            <a:off x="0" y="4803075"/>
            <a:ext cx="9144000" cy="340500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8892300" y="4803075"/>
            <a:ext cx="251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175;p21"/>
          <p:cNvCxnSpPr/>
          <p:nvPr/>
        </p:nvCxnSpPr>
        <p:spPr>
          <a:xfrm flipH="1" rot="10800000">
            <a:off x="0" y="304925"/>
            <a:ext cx="9144000" cy="8100"/>
          </a:xfrm>
          <a:prstGeom prst="straightConnector1">
            <a:avLst/>
          </a:prstGeom>
          <a:noFill/>
          <a:ln cap="flat" cmpd="sng" w="28575">
            <a:solidFill>
              <a:srgbClr val="0068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1"/>
          <p:cNvSpPr txBox="1"/>
          <p:nvPr/>
        </p:nvSpPr>
        <p:spPr>
          <a:xfrm>
            <a:off x="146950" y="863875"/>
            <a:ext cx="783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Petrinet - Hannoversche Stra</a:t>
            </a:r>
            <a:r>
              <a:rPr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ß</a:t>
            </a:r>
            <a:r>
              <a:rPr b="1"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and Ummendorfer Stra</a:t>
            </a:r>
            <a:r>
              <a:rPr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ß</a:t>
            </a:r>
            <a:r>
              <a:rPr b="1" lang="en-GB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25"/>
            <a:ext cx="5149350" cy="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0" y="4783875"/>
            <a:ext cx="1065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11.05.2023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3006950" y="4803075"/>
            <a:ext cx="313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Simulation Project - Team B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426375" y="16206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467775" y="1620600"/>
            <a:ext cx="5878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4">
            <a:alphaModFix/>
          </a:blip>
          <a:srcRect b="10152" l="3958" r="2452" t="8691"/>
          <a:stretch/>
        </p:blipFill>
        <p:spPr>
          <a:xfrm>
            <a:off x="219400" y="1421975"/>
            <a:ext cx="4201723" cy="29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546" y="1337225"/>
            <a:ext cx="3959154" cy="30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091812" y="287538"/>
            <a:ext cx="938750" cy="10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3597925" y="1620600"/>
            <a:ext cx="106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Hannoversche Str</a:t>
            </a:r>
            <a:endParaRPr b="1" i="1" sz="600">
              <a:solidFill>
                <a:schemeClr val="lt1"/>
              </a:solidFill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1459225" y="1371775"/>
            <a:ext cx="89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Ummendorfer Str</a:t>
            </a:r>
            <a:endParaRPr b="1" i="1"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